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6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9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1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2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2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0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7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3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8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95205-FC4F-4CA9-BF27-4D0E7C96576A}" type="datetimeFigureOut">
              <a:rPr lang="en-US" smtClean="0"/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9A102-4090-4FC2-A5F0-0FDA635980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6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Text:</a:t>
            </a:r>
            <a:br>
              <a:rPr lang="en-US" dirty="0" smtClean="0"/>
            </a:br>
            <a:r>
              <a:rPr lang="en-US" sz="3600" dirty="0" smtClean="0"/>
              <a:t>What Makes a Difference?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510</a:t>
            </a:r>
          </a:p>
          <a:p>
            <a:pPr algn="r"/>
            <a:r>
              <a:rPr lang="en-US" dirty="0" smtClean="0"/>
              <a:t>10/5/11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Textbook Realities?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Texts = perceived as “authoritative” (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less “invested mental effort” by students)</a:t>
            </a:r>
          </a:p>
          <a:p>
            <a:r>
              <a:rPr lang="en-US" dirty="0" smtClean="0"/>
              <a:t>Textbooks = a “technology” – both students and instructors need to learn how to use </a:t>
            </a:r>
          </a:p>
          <a:p>
            <a:r>
              <a:rPr lang="en-US" dirty="0" smtClean="0"/>
              <a:t>Cf. Hartley’s “deep” and “surface” structures of text design, use, for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E-texts, tablets, online materials, etc.</a:t>
            </a:r>
          </a:p>
          <a:p>
            <a:r>
              <a:rPr lang="en-US" dirty="0" smtClean="0"/>
              <a:t>Possible interaction with Carr (“Google-stupid”) and </a:t>
            </a:r>
            <a:r>
              <a:rPr lang="en-US" dirty="0" smtClean="0"/>
              <a:t>Birkirts</a:t>
            </a:r>
            <a:r>
              <a:rPr lang="en-US" dirty="0" smtClean="0"/>
              <a:t> (“Gutenberg Elegies”) effects?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b="1" dirty="0" smtClean="0"/>
              <a:t>South Korea plans to convert all textbooks to digital, swap backpacks for tablets by 2015</a:t>
            </a:r>
          </a:p>
          <a:p>
            <a:pPr algn="r"/>
            <a:r>
              <a:rPr lang="en-US" sz="1400" dirty="0" smtClean="0"/>
              <a:t>Jul 3rd 2011 6:39AM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16947"/>
            <a:ext cx="3505200" cy="261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2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Final Queries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tablet or online ways of representing content fundamentally alter our </a:t>
            </a:r>
            <a:r>
              <a:rPr lang="en-US" i="1" dirty="0" smtClean="0"/>
              <a:t>ways of thinking, working </a:t>
            </a:r>
            <a:r>
              <a:rPr lang="en-US" dirty="0" smtClean="0"/>
              <a:t>with information?</a:t>
            </a:r>
          </a:p>
          <a:p>
            <a:r>
              <a:rPr lang="en-US" dirty="0" smtClean="0"/>
              <a:t>If all information is online, on the tablet or in the cloud, do students need to </a:t>
            </a:r>
            <a:r>
              <a:rPr lang="en-US" i="1" dirty="0" smtClean="0"/>
              <a:t>know</a:t>
            </a:r>
            <a:r>
              <a:rPr lang="en-US" dirty="0" smtClean="0"/>
              <a:t> anything in order to succeed in school?</a:t>
            </a:r>
          </a:p>
          <a:p>
            <a:r>
              <a:rPr lang="en-US" i="1" dirty="0" smtClean="0"/>
              <a:t>Teachers’ role</a:t>
            </a:r>
            <a:r>
              <a:rPr lang="en-US" dirty="0" smtClean="0"/>
              <a:t>:  “Sage on the stage vs. guide on the side” – Can this really happen?  Would it mean a change in who becomes a teacher?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</a:t>
            </a:r>
            <a:r>
              <a:rPr lang="en-US" smtClean="0"/>
              <a:t>Next Week (10/12)…  Films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was learning conceptualized in early film studies?</a:t>
            </a:r>
          </a:p>
          <a:p>
            <a:r>
              <a:rPr lang="en-US" dirty="0" smtClean="0"/>
              <a:t>Are the variables chosen for examination the same ones we’d choose today?  What would be different?</a:t>
            </a:r>
          </a:p>
          <a:p>
            <a:r>
              <a:rPr lang="en-US" dirty="0" smtClean="0"/>
              <a:t>What parts of that early research legacy do we still seem to be using (or should we be using) today?</a:t>
            </a:r>
          </a:p>
        </p:txBody>
      </p:sp>
    </p:spTree>
    <p:extLst>
      <p:ext uri="{BB962C8B-B14F-4D97-AF65-F5344CB8AC3E}">
        <p14:creationId xmlns:p14="http://schemas.microsoft.com/office/powerpoint/2010/main" val="21599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More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see connections between the approaches used in the Hoban/May studies, discussed in the Salomon &amp; Clark paper, and described in Schmidt?  </a:t>
            </a:r>
          </a:p>
          <a:p>
            <a:r>
              <a:rPr lang="en-US" dirty="0" smtClean="0"/>
              <a:t>What parts of the “visual aesthetic” of film/video (effects, animation, etc.) have you found most powerful for your own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0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Does Typography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– odd letter forms slow people down, force more attention to delivery, less to content</a:t>
            </a:r>
          </a:p>
          <a:p>
            <a:pPr lvl="1"/>
            <a:r>
              <a:rPr lang="en-US" dirty="0" smtClean="0">
                <a:latin typeface="Old English Text MT" pitchFamily="66" charset="0"/>
              </a:rPr>
              <a:t>Archaic “Black Letter” type faces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The inimitable Comic Sans</a:t>
            </a:r>
          </a:p>
          <a:p>
            <a:pPr lvl="1"/>
            <a:r>
              <a:rPr lang="en-US" dirty="0" smtClean="0">
                <a:latin typeface="Edwardian Script ITC" pitchFamily="66" charset="0"/>
              </a:rPr>
              <a:t>Any “script” typeface</a:t>
            </a:r>
          </a:p>
          <a:p>
            <a:r>
              <a:rPr lang="en-US" dirty="0" smtClean="0">
                <a:latin typeface="Calibri" pitchFamily="34" charset="0"/>
              </a:rPr>
              <a:t>Key features of any type face: ascenders, </a:t>
            </a:r>
            <a:r>
              <a:rPr lang="en-US" dirty="0" smtClean="0">
                <a:latin typeface="Calibri" pitchFamily="34" charset="0"/>
              </a:rPr>
              <a:t>descenders</a:t>
            </a:r>
            <a:r>
              <a:rPr lang="en-US" dirty="0" smtClean="0">
                <a:latin typeface="Calibri" pitchFamily="34" charset="0"/>
              </a:rPr>
              <a:t>, x-height</a:t>
            </a:r>
          </a:p>
          <a:p>
            <a:pPr lvl="1"/>
            <a:endParaRPr lang="en-US" dirty="0"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Some Critical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studies support using </a:t>
            </a:r>
            <a:r>
              <a:rPr lang="en-US" sz="6000" dirty="0" smtClean="0"/>
              <a:t>sans-serif faces </a:t>
            </a:r>
            <a:r>
              <a:rPr lang="en-US" dirty="0" smtClean="0"/>
              <a:t>(like this one) for short or bulleted text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serifed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faces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this one for longer passages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Upper or Lower Case?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Easier to ready longer passages if use both upper and lower case</a:t>
            </a:r>
          </a:p>
          <a:p>
            <a:r>
              <a:rPr lang="en-US" dirty="0" smtClean="0"/>
              <a:t>All-caps = OK for short passages, labels</a:t>
            </a:r>
          </a:p>
          <a:p>
            <a:r>
              <a:rPr lang="en-US" dirty="0" smtClean="0"/>
              <a:t>LC lettering has more distinguishing information, hence eases comprehension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657600" cy="436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6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What’s Key Other than Type?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Spacing!</a:t>
            </a:r>
          </a:p>
          <a:p>
            <a:pPr lvl="1"/>
            <a:r>
              <a:rPr lang="en-US" dirty="0" smtClean="0"/>
              <a:t>Between lines, around text (top and bottom of pages, margins (cf. Hartley’s “page grid”)</a:t>
            </a:r>
          </a:p>
          <a:p>
            <a:pPr lvl="1"/>
            <a:r>
              <a:rPr lang="en-US" dirty="0" smtClean="0"/>
              <a:t>Column widths</a:t>
            </a:r>
          </a:p>
          <a:p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If you use it, be consistent!  </a:t>
            </a:r>
          </a:p>
          <a:p>
            <a:pPr lvl="1"/>
            <a:r>
              <a:rPr lang="en-US" dirty="0" smtClean="0"/>
              <a:t>Readers assume that things like color, headers, other graphic elements have </a:t>
            </a:r>
            <a:r>
              <a:rPr lang="en-US" i="1" dirty="0" smtClean="0"/>
              <a:t>meaning</a:t>
            </a:r>
            <a:r>
              <a:rPr lang="en-US" dirty="0" smtClean="0"/>
              <a:t> (and they’ll provide it if you don’t!)</a:t>
            </a:r>
          </a:p>
        </p:txBody>
      </p:sp>
    </p:spTree>
    <p:extLst>
      <p:ext uri="{BB962C8B-B14F-4D97-AF65-F5344CB8AC3E}">
        <p14:creationId xmlns:p14="http://schemas.microsoft.com/office/powerpoint/2010/main" val="12616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Paper or Screen?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Do not assume that on-paper and on-screen versions of a text are identical!	</a:t>
            </a:r>
          </a:p>
          <a:p>
            <a:pPr lvl="1"/>
            <a:r>
              <a:rPr lang="en-US" dirty="0" smtClean="0"/>
              <a:t>Resolution, color rendition, and so on, can vary</a:t>
            </a:r>
          </a:p>
          <a:p>
            <a:pPr lvl="2"/>
            <a:r>
              <a:rPr lang="en-US" dirty="0" smtClean="0"/>
              <a:t>e.g.’s</a:t>
            </a:r>
            <a:r>
              <a:rPr lang="en-US" dirty="0" smtClean="0"/>
              <a:t>: </a:t>
            </a:r>
            <a:r>
              <a:rPr lang="en-US" dirty="0"/>
              <a:t>p</a:t>
            </a:r>
            <a:r>
              <a:rPr lang="en-US" dirty="0" smtClean="0"/>
              <a:t>ixilation, Moiré effects, etc.</a:t>
            </a:r>
            <a:endParaRPr lang="en-US" dirty="0" smtClean="0"/>
          </a:p>
          <a:p>
            <a:pPr lvl="1"/>
            <a:r>
              <a:rPr lang="en-US" dirty="0" smtClean="0"/>
              <a:t>Spacing often not rendered consistently from one e-platform to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Reading Is More than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is important to extracting meaning</a:t>
            </a:r>
          </a:p>
          <a:p>
            <a:r>
              <a:rPr lang="en-US" dirty="0" smtClean="0"/>
              <a:t>How sentences, phrases are shown (line breaks, indents, etc.) affects meaning-making</a:t>
            </a:r>
          </a:p>
          <a:p>
            <a:r>
              <a:rPr lang="en-US" dirty="0" smtClean="0"/>
              <a:t>Watch sentence structure, reading level, complex vocabulary,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PLEASE</a:t>
            </a:r>
          </a:p>
          <a:p>
            <a:pPr marL="0" indent="0" algn="ctr">
              <a:buNone/>
            </a:pPr>
            <a:r>
              <a:rPr lang="en-US" dirty="0" smtClean="0"/>
              <a:t>WALK UP ONE FLOOR</a:t>
            </a:r>
          </a:p>
          <a:p>
            <a:pPr marL="0" indent="0" algn="ctr">
              <a:buNone/>
            </a:pPr>
            <a:r>
              <a:rPr lang="en-US" dirty="0" smtClean="0"/>
              <a:t>WALK DOWN TWO FLOORS </a:t>
            </a:r>
          </a:p>
          <a:p>
            <a:pPr marL="0" indent="0" algn="ctr">
              <a:buNone/>
            </a:pPr>
            <a:r>
              <a:rPr lang="en-US" dirty="0" smtClean="0"/>
              <a:t>FOR IMPROVED ELEVATOR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Textbook as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Intentionally constructed</a:t>
            </a:r>
          </a:p>
          <a:p>
            <a:r>
              <a:rPr lang="en-US" dirty="0" smtClean="0"/>
              <a:t>Often (now, for large-edition texts) a team enterprise</a:t>
            </a:r>
          </a:p>
          <a:p>
            <a:r>
              <a:rPr lang="en-US" dirty="0" smtClean="0"/>
              <a:t>Emergent style of text design: </a:t>
            </a:r>
          </a:p>
          <a:p>
            <a:pPr lvl="1"/>
            <a:r>
              <a:rPr lang="en-US" dirty="0" smtClean="0"/>
              <a:t>Lots of ancillary materials (side bars, end-of-chapter questions, online supplements, etc.)</a:t>
            </a:r>
          </a:p>
          <a:p>
            <a:pPr lvl="1"/>
            <a:r>
              <a:rPr lang="en-US" dirty="0" smtClean="0"/>
              <a:t>Comprehensive (match needs of maximum number of classes)</a:t>
            </a:r>
          </a:p>
          <a:p>
            <a:pPr lvl="1"/>
            <a:r>
              <a:rPr lang="en-US" dirty="0" smtClean="0"/>
              <a:t>Heavy graphic/illustrative content</a:t>
            </a:r>
          </a:p>
          <a:p>
            <a:pPr lvl="1"/>
            <a:r>
              <a:rPr lang="en-US" dirty="0" smtClean="0"/>
              <a:t>Often a lot of field testing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610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Text: What Makes a Difference?</vt:lpstr>
      <vt:lpstr>Does Typography Matter?</vt:lpstr>
      <vt:lpstr>Some Critical Points</vt:lpstr>
      <vt:lpstr>Upper or Lower Case?</vt:lpstr>
      <vt:lpstr>What’s Key Other than Type?</vt:lpstr>
      <vt:lpstr>Paper or Screen?</vt:lpstr>
      <vt:lpstr>Reading Is More than Decoding</vt:lpstr>
      <vt:lpstr>PowerPoint Presentation</vt:lpstr>
      <vt:lpstr>The Textbook as a System</vt:lpstr>
      <vt:lpstr>Textbook Realities?</vt:lpstr>
      <vt:lpstr>What’s Next?</vt:lpstr>
      <vt:lpstr>Final Queries</vt:lpstr>
      <vt:lpstr>For Next Week (10/12)…  Films!</vt:lpstr>
      <vt:lpstr>More for Next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Text: What Makes a Difference?</dc:title>
  <dc:creator>S Kerr</dc:creator>
  <cp:lastModifiedBy>S Kerr</cp:lastModifiedBy>
  <cp:revision>6</cp:revision>
  <dcterms:created xsi:type="dcterms:W3CDTF">2011-10-05T17:39:51Z</dcterms:created>
  <dcterms:modified xsi:type="dcterms:W3CDTF">2011-10-05T18:41:55Z</dcterms:modified>
</cp:coreProperties>
</file>